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sldIdLst>
    <p:sldId id="256" r:id="rId2"/>
  </p:sldIdLst>
  <p:sldSz cx="32399288" cy="432006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E6E6"/>
    <a:srgbClr val="000000"/>
    <a:srgbClr val="D5E9C9"/>
    <a:srgbClr val="FAE5BE"/>
    <a:srgbClr val="CEE8FA"/>
    <a:srgbClr val="F9DFB1"/>
    <a:srgbClr val="F0BABA"/>
    <a:srgbClr val="FBEBEB"/>
    <a:srgbClr val="7030A0"/>
    <a:srgbClr val="EFE5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48"/>
  </p:normalViewPr>
  <p:slideViewPr>
    <p:cSldViewPr snapToGrid="0">
      <p:cViewPr>
        <p:scale>
          <a:sx n="25" d="100"/>
          <a:sy n="25" d="100"/>
        </p:scale>
        <p:origin x="1277" y="-33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29947" y="7070108"/>
            <a:ext cx="27539395" cy="15040222"/>
          </a:xfrm>
        </p:spPr>
        <p:txBody>
          <a:bodyPr anchor="b"/>
          <a:lstStyle>
            <a:lvl1pPr algn="ctr">
              <a:defRPr sz="21259"/>
            </a:lvl1pPr>
          </a:lstStyle>
          <a:p>
            <a:r>
              <a:rPr lang="en-US"/>
              <a:t>Click to edit Master title style</a:t>
            </a:r>
            <a:endParaRPr lang="en-US" dirty="0"/>
          </a:p>
        </p:txBody>
      </p:sp>
      <p:sp>
        <p:nvSpPr>
          <p:cNvPr id="3" name="Subtitle 2"/>
          <p:cNvSpPr>
            <a:spLocks noGrp="1"/>
          </p:cNvSpPr>
          <p:nvPr>
            <p:ph type="subTitle" idx="1"/>
          </p:nvPr>
        </p:nvSpPr>
        <p:spPr>
          <a:xfrm>
            <a:off x="4049911" y="22690338"/>
            <a:ext cx="24299466" cy="10430151"/>
          </a:xfrm>
        </p:spPr>
        <p:txBody>
          <a:bodyPr/>
          <a:lstStyle>
            <a:lvl1pPr marL="0" indent="0" algn="ctr">
              <a:buNone/>
              <a:defRPr sz="8504"/>
            </a:lvl1pPr>
            <a:lvl2pPr marL="1619951" indent="0" algn="ctr">
              <a:buNone/>
              <a:defRPr sz="7086"/>
            </a:lvl2pPr>
            <a:lvl3pPr marL="3239902" indent="0" algn="ctr">
              <a:buNone/>
              <a:defRPr sz="6378"/>
            </a:lvl3pPr>
            <a:lvl4pPr marL="4859853" indent="0" algn="ctr">
              <a:buNone/>
              <a:defRPr sz="5669"/>
            </a:lvl4pPr>
            <a:lvl5pPr marL="6479804" indent="0" algn="ctr">
              <a:buNone/>
              <a:defRPr sz="5669"/>
            </a:lvl5pPr>
            <a:lvl6pPr marL="8099755" indent="0" algn="ctr">
              <a:buNone/>
              <a:defRPr sz="5669"/>
            </a:lvl6pPr>
            <a:lvl7pPr marL="9719706" indent="0" algn="ctr">
              <a:buNone/>
              <a:defRPr sz="5669"/>
            </a:lvl7pPr>
            <a:lvl8pPr marL="11339657" indent="0" algn="ctr">
              <a:buNone/>
              <a:defRPr sz="5669"/>
            </a:lvl8pPr>
            <a:lvl9pPr marL="12959608" indent="0" algn="ctr">
              <a:buNone/>
              <a:defRPr sz="5669"/>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3368B0D-801D-D140-873A-8532CAA3FF33}" type="datetimeFigureOut">
              <a:rPr lang="en-US" smtClean="0"/>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275F6A-C12E-D047-9490-92146826F973}" type="slidenum">
              <a:rPr lang="en-US" smtClean="0"/>
              <a:t>‹#›</a:t>
            </a:fld>
            <a:endParaRPr lang="en-US"/>
          </a:p>
        </p:txBody>
      </p:sp>
    </p:spTree>
    <p:extLst>
      <p:ext uri="{BB962C8B-B14F-4D97-AF65-F5344CB8AC3E}">
        <p14:creationId xmlns:p14="http://schemas.microsoft.com/office/powerpoint/2010/main" val="37953707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3368B0D-801D-D140-873A-8532CAA3FF33}" type="datetimeFigureOut">
              <a:rPr lang="en-US" smtClean="0"/>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275F6A-C12E-D047-9490-92146826F973}" type="slidenum">
              <a:rPr lang="en-US" smtClean="0"/>
              <a:t>‹#›</a:t>
            </a:fld>
            <a:endParaRPr lang="en-US"/>
          </a:p>
        </p:txBody>
      </p:sp>
    </p:spTree>
    <p:extLst>
      <p:ext uri="{BB962C8B-B14F-4D97-AF65-F5344CB8AC3E}">
        <p14:creationId xmlns:p14="http://schemas.microsoft.com/office/powerpoint/2010/main" val="995429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185742" y="2300034"/>
            <a:ext cx="6986096" cy="366105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27453" y="2300034"/>
            <a:ext cx="20553298" cy="366105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3368B0D-801D-D140-873A-8532CAA3FF33}" type="datetimeFigureOut">
              <a:rPr lang="en-US" smtClean="0"/>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275F6A-C12E-D047-9490-92146826F973}" type="slidenum">
              <a:rPr lang="en-US" smtClean="0"/>
              <a:t>‹#›</a:t>
            </a:fld>
            <a:endParaRPr lang="en-US"/>
          </a:p>
        </p:txBody>
      </p:sp>
    </p:spTree>
    <p:extLst>
      <p:ext uri="{BB962C8B-B14F-4D97-AF65-F5344CB8AC3E}">
        <p14:creationId xmlns:p14="http://schemas.microsoft.com/office/powerpoint/2010/main" val="1734323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3368B0D-801D-D140-873A-8532CAA3FF33}" type="datetimeFigureOut">
              <a:rPr lang="en-US" smtClean="0"/>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275F6A-C12E-D047-9490-92146826F973}" type="slidenum">
              <a:rPr lang="en-US" smtClean="0"/>
              <a:t>‹#›</a:t>
            </a:fld>
            <a:endParaRPr lang="en-US"/>
          </a:p>
        </p:txBody>
      </p:sp>
    </p:spTree>
    <p:extLst>
      <p:ext uri="{BB962C8B-B14F-4D97-AF65-F5344CB8AC3E}">
        <p14:creationId xmlns:p14="http://schemas.microsoft.com/office/powerpoint/2010/main" val="24440478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10578" y="10770172"/>
            <a:ext cx="27944386" cy="17970262"/>
          </a:xfrm>
        </p:spPr>
        <p:txBody>
          <a:bodyPr anchor="b"/>
          <a:lstStyle>
            <a:lvl1pPr>
              <a:defRPr sz="21259"/>
            </a:lvl1pPr>
          </a:lstStyle>
          <a:p>
            <a:r>
              <a:rPr lang="en-US"/>
              <a:t>Click to edit Master title style</a:t>
            </a:r>
            <a:endParaRPr lang="en-US" dirty="0"/>
          </a:p>
        </p:txBody>
      </p:sp>
      <p:sp>
        <p:nvSpPr>
          <p:cNvPr id="3" name="Text Placeholder 2"/>
          <p:cNvSpPr>
            <a:spLocks noGrp="1"/>
          </p:cNvSpPr>
          <p:nvPr>
            <p:ph type="body" idx="1"/>
          </p:nvPr>
        </p:nvSpPr>
        <p:spPr>
          <a:xfrm>
            <a:off x="2210578" y="28910440"/>
            <a:ext cx="27944386" cy="9450136"/>
          </a:xfrm>
        </p:spPr>
        <p:txBody>
          <a:bodyPr/>
          <a:lstStyle>
            <a:lvl1pPr marL="0" indent="0">
              <a:buNone/>
              <a:defRPr sz="8504">
                <a:solidFill>
                  <a:schemeClr val="tx1"/>
                </a:solidFill>
              </a:defRPr>
            </a:lvl1pPr>
            <a:lvl2pPr marL="1619951" indent="0">
              <a:buNone/>
              <a:defRPr sz="7086">
                <a:solidFill>
                  <a:schemeClr val="tx1">
                    <a:tint val="75000"/>
                  </a:schemeClr>
                </a:solidFill>
              </a:defRPr>
            </a:lvl2pPr>
            <a:lvl3pPr marL="3239902" indent="0">
              <a:buNone/>
              <a:defRPr sz="6378">
                <a:solidFill>
                  <a:schemeClr val="tx1">
                    <a:tint val="75000"/>
                  </a:schemeClr>
                </a:solidFill>
              </a:defRPr>
            </a:lvl3pPr>
            <a:lvl4pPr marL="4859853" indent="0">
              <a:buNone/>
              <a:defRPr sz="5669">
                <a:solidFill>
                  <a:schemeClr val="tx1">
                    <a:tint val="75000"/>
                  </a:schemeClr>
                </a:solidFill>
              </a:defRPr>
            </a:lvl4pPr>
            <a:lvl5pPr marL="6479804" indent="0">
              <a:buNone/>
              <a:defRPr sz="5669">
                <a:solidFill>
                  <a:schemeClr val="tx1">
                    <a:tint val="75000"/>
                  </a:schemeClr>
                </a:solidFill>
              </a:defRPr>
            </a:lvl5pPr>
            <a:lvl6pPr marL="8099755" indent="0">
              <a:buNone/>
              <a:defRPr sz="5669">
                <a:solidFill>
                  <a:schemeClr val="tx1">
                    <a:tint val="75000"/>
                  </a:schemeClr>
                </a:solidFill>
              </a:defRPr>
            </a:lvl6pPr>
            <a:lvl7pPr marL="9719706" indent="0">
              <a:buNone/>
              <a:defRPr sz="5669">
                <a:solidFill>
                  <a:schemeClr val="tx1">
                    <a:tint val="75000"/>
                  </a:schemeClr>
                </a:solidFill>
              </a:defRPr>
            </a:lvl7pPr>
            <a:lvl8pPr marL="11339657" indent="0">
              <a:buNone/>
              <a:defRPr sz="5669">
                <a:solidFill>
                  <a:schemeClr val="tx1">
                    <a:tint val="75000"/>
                  </a:schemeClr>
                </a:solidFill>
              </a:defRPr>
            </a:lvl8pPr>
            <a:lvl9pPr marL="12959608" indent="0">
              <a:buNone/>
              <a:defRPr sz="5669">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3368B0D-801D-D140-873A-8532CAA3FF33}" type="datetimeFigureOut">
              <a:rPr lang="en-US" smtClean="0"/>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275F6A-C12E-D047-9490-92146826F973}" type="slidenum">
              <a:rPr lang="en-US" smtClean="0"/>
              <a:t>‹#›</a:t>
            </a:fld>
            <a:endParaRPr lang="en-US"/>
          </a:p>
        </p:txBody>
      </p:sp>
    </p:spTree>
    <p:extLst>
      <p:ext uri="{BB962C8B-B14F-4D97-AF65-F5344CB8AC3E}">
        <p14:creationId xmlns:p14="http://schemas.microsoft.com/office/powerpoint/2010/main" val="1402690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27451" y="11500170"/>
            <a:ext cx="13769697" cy="27410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6402140" y="11500170"/>
            <a:ext cx="13769697" cy="27410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3368B0D-801D-D140-873A-8532CAA3FF33}" type="datetimeFigureOut">
              <a:rPr lang="en-US" smtClean="0"/>
              <a:t>4/16/2026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275F6A-C12E-D047-9490-92146826F973}" type="slidenum">
              <a:rPr lang="en-US" smtClean="0"/>
              <a:t>‹#›</a:t>
            </a:fld>
            <a:endParaRPr lang="en-US"/>
          </a:p>
        </p:txBody>
      </p:sp>
    </p:spTree>
    <p:extLst>
      <p:ext uri="{BB962C8B-B14F-4D97-AF65-F5344CB8AC3E}">
        <p14:creationId xmlns:p14="http://schemas.microsoft.com/office/powerpoint/2010/main" val="29883316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300044"/>
            <a:ext cx="27944386" cy="8350126"/>
          </a:xfrm>
        </p:spPr>
        <p:txBody>
          <a:bodyPr/>
          <a:lstStyle/>
          <a:p>
            <a:r>
              <a:rPr lang="en-US"/>
              <a:t>Click to edit Master title style</a:t>
            </a:r>
            <a:endParaRPr lang="en-US" dirty="0"/>
          </a:p>
        </p:txBody>
      </p:sp>
      <p:sp>
        <p:nvSpPr>
          <p:cNvPr id="3" name="Text Placeholder 2"/>
          <p:cNvSpPr>
            <a:spLocks noGrp="1"/>
          </p:cNvSpPr>
          <p:nvPr>
            <p:ph type="body" idx="1"/>
          </p:nvPr>
        </p:nvSpPr>
        <p:spPr>
          <a:xfrm>
            <a:off x="2231675" y="10590160"/>
            <a:ext cx="13706415" cy="5190073"/>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n-US"/>
              <a:t>Click to edit Master text styles</a:t>
            </a:r>
          </a:p>
        </p:txBody>
      </p:sp>
      <p:sp>
        <p:nvSpPr>
          <p:cNvPr id="4" name="Content Placeholder 3"/>
          <p:cNvSpPr>
            <a:spLocks noGrp="1"/>
          </p:cNvSpPr>
          <p:nvPr>
            <p:ph sz="half" idx="2"/>
          </p:nvPr>
        </p:nvSpPr>
        <p:spPr>
          <a:xfrm>
            <a:off x="2231675" y="15780233"/>
            <a:ext cx="13706415" cy="232103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6402142" y="10590160"/>
            <a:ext cx="13773917" cy="5190073"/>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n-US"/>
              <a:t>Click to edit Master text styles</a:t>
            </a:r>
          </a:p>
        </p:txBody>
      </p:sp>
      <p:sp>
        <p:nvSpPr>
          <p:cNvPr id="6" name="Content Placeholder 5"/>
          <p:cNvSpPr>
            <a:spLocks noGrp="1"/>
          </p:cNvSpPr>
          <p:nvPr>
            <p:ph sz="quarter" idx="4"/>
          </p:nvPr>
        </p:nvSpPr>
        <p:spPr>
          <a:xfrm>
            <a:off x="16402142" y="15780233"/>
            <a:ext cx="13773917" cy="232103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3368B0D-801D-D140-873A-8532CAA3FF33}" type="datetimeFigureOut">
              <a:rPr lang="en-US" smtClean="0"/>
              <a:t>4/16/2026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275F6A-C12E-D047-9490-92146826F973}" type="slidenum">
              <a:rPr lang="en-US" smtClean="0"/>
              <a:t>‹#›</a:t>
            </a:fld>
            <a:endParaRPr lang="en-US"/>
          </a:p>
        </p:txBody>
      </p:sp>
    </p:spTree>
    <p:extLst>
      <p:ext uri="{BB962C8B-B14F-4D97-AF65-F5344CB8AC3E}">
        <p14:creationId xmlns:p14="http://schemas.microsoft.com/office/powerpoint/2010/main" val="3325624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3368B0D-801D-D140-873A-8532CAA3FF33}" type="datetimeFigureOut">
              <a:rPr lang="en-US" smtClean="0"/>
              <a:t>4/16/2026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275F6A-C12E-D047-9490-92146826F973}" type="slidenum">
              <a:rPr lang="en-US" smtClean="0"/>
              <a:t>‹#›</a:t>
            </a:fld>
            <a:endParaRPr lang="en-US"/>
          </a:p>
        </p:txBody>
      </p:sp>
    </p:spTree>
    <p:extLst>
      <p:ext uri="{BB962C8B-B14F-4D97-AF65-F5344CB8AC3E}">
        <p14:creationId xmlns:p14="http://schemas.microsoft.com/office/powerpoint/2010/main" val="4946320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368B0D-801D-D140-873A-8532CAA3FF33}" type="datetimeFigureOut">
              <a:rPr lang="en-US" smtClean="0"/>
              <a:t>4/16/2026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275F6A-C12E-D047-9490-92146826F973}" type="slidenum">
              <a:rPr lang="en-US" smtClean="0"/>
              <a:t>‹#›</a:t>
            </a:fld>
            <a:endParaRPr lang="en-US"/>
          </a:p>
        </p:txBody>
      </p:sp>
    </p:spTree>
    <p:extLst>
      <p:ext uri="{BB962C8B-B14F-4D97-AF65-F5344CB8AC3E}">
        <p14:creationId xmlns:p14="http://schemas.microsoft.com/office/powerpoint/2010/main" val="26448026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880042"/>
            <a:ext cx="10449614" cy="10080149"/>
          </a:xfrm>
        </p:spPr>
        <p:txBody>
          <a:bodyPr anchor="b"/>
          <a:lstStyle>
            <a:lvl1pPr>
              <a:defRPr sz="11338"/>
            </a:lvl1pPr>
          </a:lstStyle>
          <a:p>
            <a:r>
              <a:rPr lang="en-US"/>
              <a:t>Click to edit Master title style</a:t>
            </a:r>
            <a:endParaRPr lang="en-US" dirty="0"/>
          </a:p>
        </p:txBody>
      </p:sp>
      <p:sp>
        <p:nvSpPr>
          <p:cNvPr id="3" name="Content Placeholder 2"/>
          <p:cNvSpPr>
            <a:spLocks noGrp="1"/>
          </p:cNvSpPr>
          <p:nvPr>
            <p:ph idx="1"/>
          </p:nvPr>
        </p:nvSpPr>
        <p:spPr>
          <a:xfrm>
            <a:off x="13773917" y="6220102"/>
            <a:ext cx="16402140" cy="30700453"/>
          </a:xfrm>
        </p:spPr>
        <p:txBody>
          <a:bodyPr/>
          <a:lstStyle>
            <a:lvl1pPr>
              <a:defRPr sz="11338"/>
            </a:lvl1pPr>
            <a:lvl2pPr>
              <a:defRPr sz="9921"/>
            </a:lvl2pPr>
            <a:lvl3pPr>
              <a:defRPr sz="8504"/>
            </a:lvl3pPr>
            <a:lvl4pPr>
              <a:defRPr sz="7086"/>
            </a:lvl4pPr>
            <a:lvl5pPr>
              <a:defRPr sz="7086"/>
            </a:lvl5pPr>
            <a:lvl6pPr>
              <a:defRPr sz="7086"/>
            </a:lvl6pPr>
            <a:lvl7pPr>
              <a:defRPr sz="7086"/>
            </a:lvl7pPr>
            <a:lvl8pPr>
              <a:defRPr sz="7086"/>
            </a:lvl8pPr>
            <a:lvl9pPr>
              <a:defRPr sz="708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231671" y="12960191"/>
            <a:ext cx="10449614" cy="24010358"/>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n-US"/>
              <a:t>Click to edit Master text styles</a:t>
            </a:r>
          </a:p>
        </p:txBody>
      </p:sp>
      <p:sp>
        <p:nvSpPr>
          <p:cNvPr id="5" name="Date Placeholder 4"/>
          <p:cNvSpPr>
            <a:spLocks noGrp="1"/>
          </p:cNvSpPr>
          <p:nvPr>
            <p:ph type="dt" sz="half" idx="10"/>
          </p:nvPr>
        </p:nvSpPr>
        <p:spPr/>
        <p:txBody>
          <a:bodyPr/>
          <a:lstStyle/>
          <a:p>
            <a:fld id="{23368B0D-801D-D140-873A-8532CAA3FF33}" type="datetimeFigureOut">
              <a:rPr lang="en-US" smtClean="0"/>
              <a:t>4/16/2026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275F6A-C12E-D047-9490-92146826F973}" type="slidenum">
              <a:rPr lang="en-US" smtClean="0"/>
              <a:t>‹#›</a:t>
            </a:fld>
            <a:endParaRPr lang="en-US"/>
          </a:p>
        </p:txBody>
      </p:sp>
    </p:spTree>
    <p:extLst>
      <p:ext uri="{BB962C8B-B14F-4D97-AF65-F5344CB8AC3E}">
        <p14:creationId xmlns:p14="http://schemas.microsoft.com/office/powerpoint/2010/main" val="32600680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880042"/>
            <a:ext cx="10449614" cy="10080149"/>
          </a:xfrm>
        </p:spPr>
        <p:txBody>
          <a:bodyPr anchor="b"/>
          <a:lstStyle>
            <a:lvl1pPr>
              <a:defRPr sz="11338"/>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73917" y="6220102"/>
            <a:ext cx="16402140" cy="30700453"/>
          </a:xfrm>
        </p:spPr>
        <p:txBody>
          <a:bodyPr anchor="t"/>
          <a:lstStyle>
            <a:lvl1pPr marL="0" indent="0">
              <a:buNone/>
              <a:defRPr sz="11338"/>
            </a:lvl1pPr>
            <a:lvl2pPr marL="1619951" indent="0">
              <a:buNone/>
              <a:defRPr sz="9921"/>
            </a:lvl2pPr>
            <a:lvl3pPr marL="3239902" indent="0">
              <a:buNone/>
              <a:defRPr sz="8504"/>
            </a:lvl3pPr>
            <a:lvl4pPr marL="4859853" indent="0">
              <a:buNone/>
              <a:defRPr sz="7086"/>
            </a:lvl4pPr>
            <a:lvl5pPr marL="6479804" indent="0">
              <a:buNone/>
              <a:defRPr sz="7086"/>
            </a:lvl5pPr>
            <a:lvl6pPr marL="8099755" indent="0">
              <a:buNone/>
              <a:defRPr sz="7086"/>
            </a:lvl6pPr>
            <a:lvl7pPr marL="9719706" indent="0">
              <a:buNone/>
              <a:defRPr sz="7086"/>
            </a:lvl7pPr>
            <a:lvl8pPr marL="11339657" indent="0">
              <a:buNone/>
              <a:defRPr sz="7086"/>
            </a:lvl8pPr>
            <a:lvl9pPr marL="12959608" indent="0">
              <a:buNone/>
              <a:defRPr sz="7086"/>
            </a:lvl9pPr>
          </a:lstStyle>
          <a:p>
            <a:r>
              <a:rPr lang="en-US"/>
              <a:t>Click icon to add picture</a:t>
            </a:r>
            <a:endParaRPr lang="en-US" dirty="0"/>
          </a:p>
        </p:txBody>
      </p:sp>
      <p:sp>
        <p:nvSpPr>
          <p:cNvPr id="4" name="Text Placeholder 3"/>
          <p:cNvSpPr>
            <a:spLocks noGrp="1"/>
          </p:cNvSpPr>
          <p:nvPr>
            <p:ph type="body" sz="half" idx="2"/>
          </p:nvPr>
        </p:nvSpPr>
        <p:spPr>
          <a:xfrm>
            <a:off x="2231671" y="12960191"/>
            <a:ext cx="10449614" cy="24010358"/>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n-US"/>
              <a:t>Click to edit Master text styles</a:t>
            </a:r>
          </a:p>
        </p:txBody>
      </p:sp>
      <p:sp>
        <p:nvSpPr>
          <p:cNvPr id="5" name="Date Placeholder 4"/>
          <p:cNvSpPr>
            <a:spLocks noGrp="1"/>
          </p:cNvSpPr>
          <p:nvPr>
            <p:ph type="dt" sz="half" idx="10"/>
          </p:nvPr>
        </p:nvSpPr>
        <p:spPr/>
        <p:txBody>
          <a:bodyPr/>
          <a:lstStyle/>
          <a:p>
            <a:fld id="{23368B0D-801D-D140-873A-8532CAA3FF33}" type="datetimeFigureOut">
              <a:rPr lang="en-US" smtClean="0"/>
              <a:t>4/16/2026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275F6A-C12E-D047-9490-92146826F973}" type="slidenum">
              <a:rPr lang="en-US" smtClean="0"/>
              <a:t>‹#›</a:t>
            </a:fld>
            <a:endParaRPr lang="en-US"/>
          </a:p>
        </p:txBody>
      </p:sp>
    </p:spTree>
    <p:extLst>
      <p:ext uri="{BB962C8B-B14F-4D97-AF65-F5344CB8AC3E}">
        <p14:creationId xmlns:p14="http://schemas.microsoft.com/office/powerpoint/2010/main" val="2649925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27451" y="2300044"/>
            <a:ext cx="27944386" cy="835012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27451" y="11500170"/>
            <a:ext cx="27944386" cy="2741040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227451" y="40040601"/>
            <a:ext cx="7289840" cy="2300034"/>
          </a:xfrm>
          <a:prstGeom prst="rect">
            <a:avLst/>
          </a:prstGeom>
        </p:spPr>
        <p:txBody>
          <a:bodyPr vert="horz" lIns="91440" tIns="45720" rIns="91440" bIns="45720" rtlCol="0" anchor="ctr"/>
          <a:lstStyle>
            <a:lvl1pPr algn="l">
              <a:defRPr sz="4252">
                <a:solidFill>
                  <a:schemeClr val="tx1">
                    <a:tint val="75000"/>
                  </a:schemeClr>
                </a:solidFill>
              </a:defRPr>
            </a:lvl1pPr>
          </a:lstStyle>
          <a:p>
            <a:fld id="{23368B0D-801D-D140-873A-8532CAA3FF33}" type="datetimeFigureOut">
              <a:rPr lang="en-US" smtClean="0"/>
              <a:t>4/16/2026</a:t>
            </a:fld>
            <a:endParaRPr lang="en-US"/>
          </a:p>
        </p:txBody>
      </p:sp>
      <p:sp>
        <p:nvSpPr>
          <p:cNvPr id="5" name="Footer Placeholder 4"/>
          <p:cNvSpPr>
            <a:spLocks noGrp="1"/>
          </p:cNvSpPr>
          <p:nvPr>
            <p:ph type="ftr" sz="quarter" idx="3"/>
          </p:nvPr>
        </p:nvSpPr>
        <p:spPr>
          <a:xfrm>
            <a:off x="10732264" y="40040601"/>
            <a:ext cx="10934760" cy="2300034"/>
          </a:xfrm>
          <a:prstGeom prst="rect">
            <a:avLst/>
          </a:prstGeom>
        </p:spPr>
        <p:txBody>
          <a:bodyPr vert="horz" lIns="91440" tIns="45720" rIns="91440" bIns="45720" rtlCol="0" anchor="ctr"/>
          <a:lstStyle>
            <a:lvl1pPr algn="ctr">
              <a:defRPr sz="425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2881997" y="40040601"/>
            <a:ext cx="7289840" cy="2300034"/>
          </a:xfrm>
          <a:prstGeom prst="rect">
            <a:avLst/>
          </a:prstGeom>
        </p:spPr>
        <p:txBody>
          <a:bodyPr vert="horz" lIns="91440" tIns="45720" rIns="91440" bIns="45720" rtlCol="0" anchor="ctr"/>
          <a:lstStyle>
            <a:lvl1pPr algn="r">
              <a:defRPr sz="4252">
                <a:solidFill>
                  <a:schemeClr val="tx1">
                    <a:tint val="75000"/>
                  </a:schemeClr>
                </a:solidFill>
              </a:defRPr>
            </a:lvl1pPr>
          </a:lstStyle>
          <a:p>
            <a:fld id="{A4275F6A-C12E-D047-9490-92146826F973}" type="slidenum">
              <a:rPr lang="en-US" smtClean="0"/>
              <a:t>‹#›</a:t>
            </a:fld>
            <a:endParaRPr lang="en-US"/>
          </a:p>
        </p:txBody>
      </p:sp>
    </p:spTree>
    <p:extLst>
      <p:ext uri="{BB962C8B-B14F-4D97-AF65-F5344CB8AC3E}">
        <p14:creationId xmlns:p14="http://schemas.microsoft.com/office/powerpoint/2010/main" val="252887958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3239902" rtl="0" eaLnBrk="1" latinLnBrk="0" hangingPunct="1">
        <a:lnSpc>
          <a:spcPct val="90000"/>
        </a:lnSpc>
        <a:spcBef>
          <a:spcPct val="0"/>
        </a:spcBef>
        <a:buNone/>
        <a:defRPr sz="15590" kern="1200">
          <a:solidFill>
            <a:schemeClr val="tx1"/>
          </a:solidFill>
          <a:latin typeface="+mj-lt"/>
          <a:ea typeface="+mj-ea"/>
          <a:cs typeface="+mj-cs"/>
        </a:defRPr>
      </a:lvl1pPr>
    </p:titleStyle>
    <p:bodyStyle>
      <a:lvl1pPr marL="809976" indent="-809976" algn="l" defTabSz="3239902" rtl="0" eaLnBrk="1" latinLnBrk="0" hangingPunct="1">
        <a:lnSpc>
          <a:spcPct val="90000"/>
        </a:lnSpc>
        <a:spcBef>
          <a:spcPts val="3543"/>
        </a:spcBef>
        <a:buFont typeface="Arial" panose="020B0604020202020204" pitchFamily="34" charset="0"/>
        <a:buChar char="•"/>
        <a:defRPr sz="9921" kern="1200">
          <a:solidFill>
            <a:schemeClr val="tx1"/>
          </a:solidFill>
          <a:latin typeface="+mn-lt"/>
          <a:ea typeface="+mn-ea"/>
          <a:cs typeface="+mn-cs"/>
        </a:defRPr>
      </a:lvl1pPr>
      <a:lvl2pPr marL="2429927" indent="-809976" algn="l" defTabSz="3239902" rtl="0" eaLnBrk="1" latinLnBrk="0" hangingPunct="1">
        <a:lnSpc>
          <a:spcPct val="90000"/>
        </a:lnSpc>
        <a:spcBef>
          <a:spcPts val="1772"/>
        </a:spcBef>
        <a:buFont typeface="Arial" panose="020B0604020202020204" pitchFamily="34" charset="0"/>
        <a:buChar char="•"/>
        <a:defRPr sz="8504" kern="1200">
          <a:solidFill>
            <a:schemeClr val="tx1"/>
          </a:solidFill>
          <a:latin typeface="+mn-lt"/>
          <a:ea typeface="+mn-ea"/>
          <a:cs typeface="+mn-cs"/>
        </a:defRPr>
      </a:lvl2pPr>
      <a:lvl3pPr marL="4049878" indent="-809976" algn="l" defTabSz="3239902" rtl="0" eaLnBrk="1" latinLnBrk="0" hangingPunct="1">
        <a:lnSpc>
          <a:spcPct val="90000"/>
        </a:lnSpc>
        <a:spcBef>
          <a:spcPts val="1772"/>
        </a:spcBef>
        <a:buFont typeface="Arial" panose="020B0604020202020204" pitchFamily="34" charset="0"/>
        <a:buChar char="•"/>
        <a:defRPr sz="7086" kern="1200">
          <a:solidFill>
            <a:schemeClr val="tx1"/>
          </a:solidFill>
          <a:latin typeface="+mn-lt"/>
          <a:ea typeface="+mn-ea"/>
          <a:cs typeface="+mn-cs"/>
        </a:defRPr>
      </a:lvl3pPr>
      <a:lvl4pPr marL="5669829"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4pPr>
      <a:lvl5pPr marL="7289780"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5pPr>
      <a:lvl6pPr marL="8909731"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6pPr>
      <a:lvl7pPr marL="10529682"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7pPr>
      <a:lvl8pPr marL="12149633"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8pPr>
      <a:lvl9pPr marL="13769584"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9pPr>
    </p:bodyStyle>
    <p:otherStyle>
      <a:defPPr>
        <a:defRPr lang="en-US"/>
      </a:defPPr>
      <a:lvl1pPr marL="0" algn="l" defTabSz="3239902" rtl="0" eaLnBrk="1" latinLnBrk="0" hangingPunct="1">
        <a:defRPr sz="6378" kern="1200">
          <a:solidFill>
            <a:schemeClr val="tx1"/>
          </a:solidFill>
          <a:latin typeface="+mn-lt"/>
          <a:ea typeface="+mn-ea"/>
          <a:cs typeface="+mn-cs"/>
        </a:defRPr>
      </a:lvl1pPr>
      <a:lvl2pPr marL="1619951" algn="l" defTabSz="3239902" rtl="0" eaLnBrk="1" latinLnBrk="0" hangingPunct="1">
        <a:defRPr sz="6378" kern="1200">
          <a:solidFill>
            <a:schemeClr val="tx1"/>
          </a:solidFill>
          <a:latin typeface="+mn-lt"/>
          <a:ea typeface="+mn-ea"/>
          <a:cs typeface="+mn-cs"/>
        </a:defRPr>
      </a:lvl2pPr>
      <a:lvl3pPr marL="3239902" algn="l" defTabSz="3239902" rtl="0" eaLnBrk="1" latinLnBrk="0" hangingPunct="1">
        <a:defRPr sz="6378" kern="1200">
          <a:solidFill>
            <a:schemeClr val="tx1"/>
          </a:solidFill>
          <a:latin typeface="+mn-lt"/>
          <a:ea typeface="+mn-ea"/>
          <a:cs typeface="+mn-cs"/>
        </a:defRPr>
      </a:lvl3pPr>
      <a:lvl4pPr marL="4859853" algn="l" defTabSz="3239902" rtl="0" eaLnBrk="1" latinLnBrk="0" hangingPunct="1">
        <a:defRPr sz="6378" kern="1200">
          <a:solidFill>
            <a:schemeClr val="tx1"/>
          </a:solidFill>
          <a:latin typeface="+mn-lt"/>
          <a:ea typeface="+mn-ea"/>
          <a:cs typeface="+mn-cs"/>
        </a:defRPr>
      </a:lvl4pPr>
      <a:lvl5pPr marL="6479804" algn="l" defTabSz="3239902" rtl="0" eaLnBrk="1" latinLnBrk="0" hangingPunct="1">
        <a:defRPr sz="6378" kern="1200">
          <a:solidFill>
            <a:schemeClr val="tx1"/>
          </a:solidFill>
          <a:latin typeface="+mn-lt"/>
          <a:ea typeface="+mn-ea"/>
          <a:cs typeface="+mn-cs"/>
        </a:defRPr>
      </a:lvl5pPr>
      <a:lvl6pPr marL="8099755" algn="l" defTabSz="3239902" rtl="0" eaLnBrk="1" latinLnBrk="0" hangingPunct="1">
        <a:defRPr sz="6378" kern="1200">
          <a:solidFill>
            <a:schemeClr val="tx1"/>
          </a:solidFill>
          <a:latin typeface="+mn-lt"/>
          <a:ea typeface="+mn-ea"/>
          <a:cs typeface="+mn-cs"/>
        </a:defRPr>
      </a:lvl6pPr>
      <a:lvl7pPr marL="9719706" algn="l" defTabSz="3239902" rtl="0" eaLnBrk="1" latinLnBrk="0" hangingPunct="1">
        <a:defRPr sz="6378" kern="1200">
          <a:solidFill>
            <a:schemeClr val="tx1"/>
          </a:solidFill>
          <a:latin typeface="+mn-lt"/>
          <a:ea typeface="+mn-ea"/>
          <a:cs typeface="+mn-cs"/>
        </a:defRPr>
      </a:lvl7pPr>
      <a:lvl8pPr marL="11339657" algn="l" defTabSz="3239902" rtl="0" eaLnBrk="1" latinLnBrk="0" hangingPunct="1">
        <a:defRPr sz="6378" kern="1200">
          <a:solidFill>
            <a:schemeClr val="tx1"/>
          </a:solidFill>
          <a:latin typeface="+mn-lt"/>
          <a:ea typeface="+mn-ea"/>
          <a:cs typeface="+mn-cs"/>
        </a:defRPr>
      </a:lvl8pPr>
      <a:lvl9pPr marL="12959608" algn="l" defTabSz="3239902" rtl="0" eaLnBrk="1" latinLnBrk="0" hangingPunct="1">
        <a:defRPr sz="63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A266761-AD87-41DE-8BE3-29DDE499EA71}"/>
              </a:ext>
            </a:extLst>
          </p:cNvPr>
          <p:cNvSpPr/>
          <p:nvPr/>
        </p:nvSpPr>
        <p:spPr>
          <a:xfrm>
            <a:off x="1" y="40393355"/>
            <a:ext cx="32399287" cy="2228663"/>
          </a:xfrm>
          <a:prstGeom prst="rect">
            <a:avLst/>
          </a:prstGeom>
          <a:solidFill>
            <a:srgbClr val="F0BA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4" name="Picture 2" descr="IIT (BHU) Varanasi - Wikipedia">
            <a:extLst>
              <a:ext uri="{FF2B5EF4-FFF2-40B4-BE49-F238E27FC236}">
                <a16:creationId xmlns:a16="http://schemas.microsoft.com/office/drawing/2014/main" id="{049C8CCF-94F5-7D49-5C68-D1327294D17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43874" y="214839"/>
            <a:ext cx="3376434" cy="3419447"/>
          </a:xfrm>
          <a:prstGeom prst="rect">
            <a:avLst/>
          </a:prstGeom>
          <a:noFill/>
          <a:extLst>
            <a:ext uri="{909E8E84-426E-40DD-AFC4-6F175D3DCCD1}">
              <a14:hiddenFill xmlns:a14="http://schemas.microsoft.com/office/drawing/2010/main">
                <a:solidFill>
                  <a:srgbClr val="FFFFFF"/>
                </a:solidFill>
              </a14:hiddenFill>
            </a:ext>
          </a:extLst>
        </p:spPr>
      </p:pic>
      <p:sp>
        <p:nvSpPr>
          <p:cNvPr id="24" name="TextBox 23">
            <a:extLst>
              <a:ext uri="{FF2B5EF4-FFF2-40B4-BE49-F238E27FC236}">
                <a16:creationId xmlns:a16="http://schemas.microsoft.com/office/drawing/2014/main" id="{2AA8B3CB-5E29-CFF6-D994-209B4B9BEEC9}"/>
              </a:ext>
            </a:extLst>
          </p:cNvPr>
          <p:cNvSpPr txBox="1"/>
          <p:nvPr/>
        </p:nvSpPr>
        <p:spPr>
          <a:xfrm>
            <a:off x="11699081" y="42677418"/>
            <a:ext cx="9001125" cy="523220"/>
          </a:xfrm>
          <a:prstGeom prst="rect">
            <a:avLst/>
          </a:prstGeom>
          <a:noFill/>
        </p:spPr>
        <p:txBody>
          <a:bodyPr wrap="square">
            <a:spAutoFit/>
          </a:bodyPr>
          <a:lstStyle/>
          <a:p>
            <a:pPr algn="ctr"/>
            <a:r>
              <a:rPr lang="en-US" sz="2800" b="1" dirty="0"/>
              <a:t>© All rights reserved</a:t>
            </a:r>
          </a:p>
        </p:txBody>
      </p:sp>
      <p:sp>
        <p:nvSpPr>
          <p:cNvPr id="10" name="TextBox 9">
            <a:extLst>
              <a:ext uri="{FF2B5EF4-FFF2-40B4-BE49-F238E27FC236}">
                <a16:creationId xmlns:a16="http://schemas.microsoft.com/office/drawing/2014/main" id="{0E36A9D1-A547-6A9F-9F04-E101E0546A1A}"/>
              </a:ext>
            </a:extLst>
          </p:cNvPr>
          <p:cNvSpPr txBox="1"/>
          <p:nvPr/>
        </p:nvSpPr>
        <p:spPr>
          <a:xfrm>
            <a:off x="0" y="4569950"/>
            <a:ext cx="32531656" cy="1200329"/>
          </a:xfrm>
          <a:prstGeom prst="rect">
            <a:avLst/>
          </a:prstGeom>
          <a:solidFill>
            <a:srgbClr val="C00000"/>
          </a:solidFill>
          <a:ln>
            <a:noFill/>
          </a:ln>
        </p:spPr>
        <p:txBody>
          <a:bodyPr wrap="square" rtlCol="0">
            <a:spAutoFit/>
          </a:bodyPr>
          <a:lstStyle/>
          <a:p>
            <a:pPr algn="ctr"/>
            <a:r>
              <a:rPr lang="en-US" sz="7200" b="1" dirty="0">
                <a:solidFill>
                  <a:schemeClr val="bg1"/>
                </a:solidFill>
              </a:rPr>
              <a:t>Problem Title: Repeated Failure of Mine Bench in Opencast Coal Mine  </a:t>
            </a:r>
          </a:p>
        </p:txBody>
      </p:sp>
      <p:sp>
        <p:nvSpPr>
          <p:cNvPr id="23" name="Rectangle 22">
            <a:extLst>
              <a:ext uri="{FF2B5EF4-FFF2-40B4-BE49-F238E27FC236}">
                <a16:creationId xmlns:a16="http://schemas.microsoft.com/office/drawing/2014/main" id="{9E723F2B-7582-A00B-187F-350417C79622}"/>
              </a:ext>
            </a:extLst>
          </p:cNvPr>
          <p:cNvSpPr/>
          <p:nvPr/>
        </p:nvSpPr>
        <p:spPr>
          <a:xfrm>
            <a:off x="3009241" y="6273782"/>
            <a:ext cx="26645540" cy="178056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sz="5400" b="1" dirty="0">
                <a:solidFill>
                  <a:srgbClr val="C00000"/>
                </a:solidFill>
              </a:rPr>
              <a:t>Himanshu, Rajesh Rai, Ashok Jaiswal, Tarun Verma and </a:t>
            </a:r>
            <a:r>
              <a:rPr lang="en-US" sz="5400" b="1" dirty="0" err="1">
                <a:solidFill>
                  <a:srgbClr val="C00000"/>
                </a:solidFill>
              </a:rPr>
              <a:t>Satyabrata</a:t>
            </a:r>
            <a:r>
              <a:rPr lang="en-US" sz="5400" b="1" dirty="0">
                <a:solidFill>
                  <a:srgbClr val="C00000"/>
                </a:solidFill>
              </a:rPr>
              <a:t> Behera</a:t>
            </a:r>
          </a:p>
          <a:p>
            <a:pPr algn="ctr"/>
            <a:r>
              <a:rPr lang="en-US" sz="4800" b="1" dirty="0">
                <a:solidFill>
                  <a:schemeClr val="tx1"/>
                </a:solidFill>
              </a:rPr>
              <a:t>Department of Mining Engineering IIT (BHU), Varanasi, India</a:t>
            </a:r>
          </a:p>
          <a:p>
            <a:pPr algn="ctr"/>
            <a:endParaRPr lang="en-US" sz="4800" b="1" dirty="0">
              <a:solidFill>
                <a:srgbClr val="C00000"/>
              </a:solidFill>
            </a:endParaRPr>
          </a:p>
        </p:txBody>
      </p:sp>
      <p:sp>
        <p:nvSpPr>
          <p:cNvPr id="25" name="Rectangle 24">
            <a:extLst>
              <a:ext uri="{FF2B5EF4-FFF2-40B4-BE49-F238E27FC236}">
                <a16:creationId xmlns:a16="http://schemas.microsoft.com/office/drawing/2014/main" id="{5B066710-E4B6-D847-5536-40D5D572D01A}"/>
              </a:ext>
            </a:extLst>
          </p:cNvPr>
          <p:cNvSpPr/>
          <p:nvPr/>
        </p:nvSpPr>
        <p:spPr>
          <a:xfrm>
            <a:off x="9733687" y="40393357"/>
            <a:ext cx="13196651" cy="222866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sz="6000" b="1" dirty="0">
                <a:solidFill>
                  <a:srgbClr val="7030A0"/>
                </a:solidFill>
              </a:rPr>
              <a:t>Contact:</a:t>
            </a:r>
          </a:p>
          <a:p>
            <a:pPr algn="ctr"/>
            <a:r>
              <a:rPr lang="en-US" sz="4400" b="1" dirty="0">
                <a:solidFill>
                  <a:srgbClr val="7030A0"/>
                </a:solidFill>
              </a:rPr>
              <a:t>Himanshu</a:t>
            </a:r>
          </a:p>
          <a:p>
            <a:pPr algn="ctr"/>
            <a:r>
              <a:rPr lang="en-US" sz="4400" b="1" dirty="0">
                <a:solidFill>
                  <a:srgbClr val="7030A0"/>
                </a:solidFill>
              </a:rPr>
              <a:t>himanshu.rs.min25@itbhu.ac.in</a:t>
            </a:r>
          </a:p>
        </p:txBody>
      </p:sp>
      <p:pic>
        <p:nvPicPr>
          <p:cNvPr id="50" name="Picture 49">
            <a:extLst>
              <a:ext uri="{FF2B5EF4-FFF2-40B4-BE49-F238E27FC236}">
                <a16:creationId xmlns:a16="http://schemas.microsoft.com/office/drawing/2014/main" id="{52256DF0-D92B-7AC7-5455-862EF76280BB}"/>
              </a:ext>
            </a:extLst>
          </p:cNvPr>
          <p:cNvPicPr>
            <a:picLocks noChangeAspect="1"/>
          </p:cNvPicPr>
          <p:nvPr/>
        </p:nvPicPr>
        <p:blipFill>
          <a:blip r:embed="rId3"/>
          <a:stretch>
            <a:fillRect/>
          </a:stretch>
        </p:blipFill>
        <p:spPr>
          <a:xfrm>
            <a:off x="4220308" y="1550255"/>
            <a:ext cx="27318254" cy="1852379"/>
          </a:xfrm>
          <a:prstGeom prst="rect">
            <a:avLst/>
          </a:prstGeom>
        </p:spPr>
      </p:pic>
      <p:pic>
        <p:nvPicPr>
          <p:cNvPr id="51" name="Picture 50">
            <a:extLst>
              <a:ext uri="{FF2B5EF4-FFF2-40B4-BE49-F238E27FC236}">
                <a16:creationId xmlns:a16="http://schemas.microsoft.com/office/drawing/2014/main" id="{55D853DA-5ADE-0839-B304-EC34C900F632}"/>
              </a:ext>
            </a:extLst>
          </p:cNvPr>
          <p:cNvPicPr>
            <a:picLocks noChangeAspect="1"/>
          </p:cNvPicPr>
          <p:nvPr/>
        </p:nvPicPr>
        <p:blipFill>
          <a:blip r:embed="rId4"/>
          <a:stretch>
            <a:fillRect/>
          </a:stretch>
        </p:blipFill>
        <p:spPr>
          <a:xfrm>
            <a:off x="11939694" y="0"/>
            <a:ext cx="7971224" cy="1996371"/>
          </a:xfrm>
          <a:prstGeom prst="rect">
            <a:avLst/>
          </a:prstGeom>
        </p:spPr>
      </p:pic>
      <p:pic>
        <p:nvPicPr>
          <p:cNvPr id="52" name="Picture 51">
            <a:extLst>
              <a:ext uri="{FF2B5EF4-FFF2-40B4-BE49-F238E27FC236}">
                <a16:creationId xmlns:a16="http://schemas.microsoft.com/office/drawing/2014/main" id="{557D9AB7-B412-3F9F-7D10-4FC6534ED051}"/>
              </a:ext>
            </a:extLst>
          </p:cNvPr>
          <p:cNvPicPr>
            <a:picLocks noChangeAspect="1"/>
          </p:cNvPicPr>
          <p:nvPr/>
        </p:nvPicPr>
        <p:blipFill>
          <a:blip r:embed="rId5"/>
          <a:stretch>
            <a:fillRect/>
          </a:stretch>
        </p:blipFill>
        <p:spPr>
          <a:xfrm>
            <a:off x="12801092" y="2990075"/>
            <a:ext cx="6185985" cy="1261091"/>
          </a:xfrm>
          <a:prstGeom prst="rect">
            <a:avLst/>
          </a:prstGeom>
        </p:spPr>
      </p:pic>
      <p:sp>
        <p:nvSpPr>
          <p:cNvPr id="55" name="Rectangle 54">
            <a:extLst>
              <a:ext uri="{FF2B5EF4-FFF2-40B4-BE49-F238E27FC236}">
                <a16:creationId xmlns:a16="http://schemas.microsoft.com/office/drawing/2014/main" id="{2BA9990E-BC02-2269-CFE1-795A3D6DE1B4}"/>
              </a:ext>
            </a:extLst>
          </p:cNvPr>
          <p:cNvSpPr/>
          <p:nvPr/>
        </p:nvSpPr>
        <p:spPr>
          <a:xfrm>
            <a:off x="1314555" y="8609087"/>
            <a:ext cx="14400000" cy="9983714"/>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4800" b="1" dirty="0">
                <a:solidFill>
                  <a:srgbClr val="7030A0"/>
                </a:solidFill>
              </a:rPr>
              <a:t>INTRODUCTION:</a:t>
            </a:r>
          </a:p>
          <a:p>
            <a:pPr algn="just"/>
            <a:r>
              <a:rPr lang="en-US" sz="3600" b="1" dirty="0">
                <a:solidFill>
                  <a:srgbClr val="7030A0"/>
                </a:solidFill>
              </a:rPr>
              <a:t>Mine benches are critical components in opencast mining operations, ensuring safe working conditions, efficient excavation, and slope stability. Bench design is generally based on geotechnical parameters such as rock mass strength, discontinuities, slope angle, and blasting practices (Hoek &amp; Bray, 1981; </a:t>
            </a:r>
            <a:r>
              <a:rPr lang="en-US" sz="3600" b="1" dirty="0" err="1">
                <a:solidFill>
                  <a:srgbClr val="7030A0"/>
                </a:solidFill>
              </a:rPr>
              <a:t>Bieniawski</a:t>
            </a:r>
            <a:r>
              <a:rPr lang="en-US" sz="3600" b="1" dirty="0">
                <a:solidFill>
                  <a:srgbClr val="7030A0"/>
                </a:solidFill>
              </a:rPr>
              <a:t>, 1989).In stratified and jointed rock masses, slope stability is strongly influenced by structural discontinuities, groundwater conditions, and blasting-induced disturbances (Singh &amp; Goel, 2011; Wyllie &amp; Mah, 2004). Conventional design approaches often rely on empirical and limit equilibrium methods, which may not fully capture the dynamic nature of rock mass behavior under continuous mining operations (Duncan &amp; Wright, 2005).However, in the present case, repeated failures of mine benches have been observed despite adopting standard design practices and necessary precautionary measures such as controlled blasting, proper drainage, and slope optimization. These failures are causing safety concerns, production loss, and operational delays, thereby requiring detailed investigation and advanced mitigation strategies.</a:t>
            </a:r>
            <a:endParaRPr lang="en-US" sz="4000" b="1" dirty="0">
              <a:solidFill>
                <a:srgbClr val="7030A0"/>
              </a:solidFill>
            </a:endParaRPr>
          </a:p>
        </p:txBody>
      </p:sp>
      <p:sp>
        <p:nvSpPr>
          <p:cNvPr id="56" name="Rectangle 55">
            <a:extLst>
              <a:ext uri="{FF2B5EF4-FFF2-40B4-BE49-F238E27FC236}">
                <a16:creationId xmlns:a16="http://schemas.microsoft.com/office/drawing/2014/main" id="{BB41A172-7131-B9F2-4D01-984F819B97BB}"/>
              </a:ext>
            </a:extLst>
          </p:cNvPr>
          <p:cNvSpPr/>
          <p:nvPr/>
        </p:nvSpPr>
        <p:spPr>
          <a:xfrm>
            <a:off x="1314555" y="19147546"/>
            <a:ext cx="14400000" cy="7431014"/>
          </a:xfrm>
          <a:prstGeom prst="rect">
            <a:avLst/>
          </a:prstGeom>
          <a:no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4800" b="1" dirty="0">
                <a:solidFill>
                  <a:schemeClr val="tx1"/>
                </a:solidFill>
              </a:rPr>
              <a:t>MINE LOCATION &amp; BASIC DETAILS:  </a:t>
            </a:r>
          </a:p>
          <a:p>
            <a:r>
              <a:rPr lang="en-US" sz="3600" dirty="0">
                <a:solidFill>
                  <a:schemeClr val="tx1"/>
                </a:solidFill>
              </a:rPr>
              <a:t>The mine is located near </a:t>
            </a:r>
            <a:r>
              <a:rPr lang="en-US" sz="3600" dirty="0" err="1">
                <a:solidFill>
                  <a:schemeClr val="tx1"/>
                </a:solidFill>
              </a:rPr>
              <a:t>Singrauli</a:t>
            </a:r>
            <a:r>
              <a:rPr lang="en-US" sz="3600" dirty="0">
                <a:solidFill>
                  <a:schemeClr val="tx1"/>
                </a:solidFill>
              </a:rPr>
              <a:t> Coalfield, Madhya Pradesh, and is being operated as a large opencast coal mine. The area comprises alternating sequences of sandstone, shale, and coal seams with moderate to weak rock mass conditions.</a:t>
            </a:r>
          </a:p>
          <a:p>
            <a:pPr marL="571500" indent="-571500">
              <a:buFont typeface="Wingdings" panose="05000000000000000000" pitchFamily="2" charset="2"/>
              <a:buChar char="v"/>
            </a:pPr>
            <a:r>
              <a:rPr lang="en-US" sz="3600" dirty="0">
                <a:solidFill>
                  <a:schemeClr val="tx1"/>
                </a:solidFill>
              </a:rPr>
              <a:t>Annual Production: 12 MTPA (Coal + OB) </a:t>
            </a:r>
          </a:p>
          <a:p>
            <a:pPr marL="571500" indent="-571500">
              <a:buFont typeface="Wingdings" panose="05000000000000000000" pitchFamily="2" charset="2"/>
              <a:buChar char="v"/>
            </a:pPr>
            <a:r>
              <a:rPr lang="en-US" sz="3600" dirty="0">
                <a:solidFill>
                  <a:schemeClr val="tx1"/>
                </a:solidFill>
              </a:rPr>
              <a:t>Bench Height: 10 m (OB), 6 m (Coal) </a:t>
            </a:r>
          </a:p>
          <a:p>
            <a:pPr marL="571500" indent="-571500">
              <a:buFont typeface="Wingdings" panose="05000000000000000000" pitchFamily="2" charset="2"/>
              <a:buChar char="v"/>
            </a:pPr>
            <a:r>
              <a:rPr lang="en-US" sz="3600" dirty="0">
                <a:solidFill>
                  <a:schemeClr val="tx1"/>
                </a:solidFill>
              </a:rPr>
              <a:t>Overall Pit Depth: 180 m </a:t>
            </a:r>
          </a:p>
          <a:p>
            <a:pPr marL="571500" indent="-571500">
              <a:buFont typeface="Wingdings" panose="05000000000000000000" pitchFamily="2" charset="2"/>
              <a:buChar char="v"/>
            </a:pPr>
            <a:r>
              <a:rPr lang="en-US" sz="3600" dirty="0">
                <a:solidFill>
                  <a:schemeClr val="tx1"/>
                </a:solidFill>
              </a:rPr>
              <a:t>Number of Working Benches: 12–15 </a:t>
            </a:r>
          </a:p>
          <a:p>
            <a:pPr marL="571500" indent="-571500">
              <a:buFont typeface="Wingdings" panose="05000000000000000000" pitchFamily="2" charset="2"/>
              <a:buChar char="v"/>
            </a:pPr>
            <a:r>
              <a:rPr lang="en-US" sz="3600" dirty="0">
                <a:solidFill>
                  <a:schemeClr val="tx1"/>
                </a:solidFill>
              </a:rPr>
              <a:t>Rock Types: Fine to medium-grained sandstone, shale, and clay bands </a:t>
            </a:r>
          </a:p>
          <a:p>
            <a:pPr marL="571500" indent="-571500">
              <a:buFont typeface="Wingdings" panose="05000000000000000000" pitchFamily="2" charset="2"/>
              <a:buChar char="v"/>
            </a:pPr>
            <a:r>
              <a:rPr lang="en-US" sz="3600" dirty="0">
                <a:solidFill>
                  <a:schemeClr val="tx1"/>
                </a:solidFill>
              </a:rPr>
              <a:t>Geological Features: Presence of joints, bedding planes, and minor faults </a:t>
            </a:r>
          </a:p>
          <a:p>
            <a:pPr marL="571500" indent="-571500">
              <a:buFont typeface="Wingdings" panose="05000000000000000000" pitchFamily="2" charset="2"/>
              <a:buChar char="v"/>
            </a:pPr>
            <a:r>
              <a:rPr lang="en-US" sz="3600" dirty="0">
                <a:solidFill>
                  <a:schemeClr val="tx1"/>
                </a:solidFill>
              </a:rPr>
              <a:t>Groundwater Condition: Moderate seepage observed during monsoon</a:t>
            </a:r>
          </a:p>
          <a:p>
            <a:endParaRPr lang="en-US" sz="3600" b="1" dirty="0">
              <a:solidFill>
                <a:schemeClr val="tx1"/>
              </a:solidFill>
            </a:endParaRPr>
          </a:p>
          <a:p>
            <a:endParaRPr lang="en-US" sz="6000" b="1" dirty="0">
              <a:solidFill>
                <a:schemeClr val="tx1"/>
              </a:solidFill>
            </a:endParaRPr>
          </a:p>
        </p:txBody>
      </p:sp>
      <p:sp>
        <p:nvSpPr>
          <p:cNvPr id="58" name="Rectangle 57">
            <a:extLst>
              <a:ext uri="{FF2B5EF4-FFF2-40B4-BE49-F238E27FC236}">
                <a16:creationId xmlns:a16="http://schemas.microsoft.com/office/drawing/2014/main" id="{2CACD398-6795-C041-7955-6AD6ECFECA10}"/>
              </a:ext>
            </a:extLst>
          </p:cNvPr>
          <p:cNvSpPr/>
          <p:nvPr/>
        </p:nvSpPr>
        <p:spPr>
          <a:xfrm>
            <a:off x="16700522" y="8609087"/>
            <a:ext cx="14400000" cy="10560637"/>
          </a:xfrm>
          <a:prstGeom prst="rect">
            <a:avLst/>
          </a:prstGeom>
          <a:no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4800" b="1" dirty="0">
                <a:solidFill>
                  <a:schemeClr val="tx1"/>
                </a:solidFill>
              </a:rPr>
              <a:t>DESCRIPTION OF THE PROBLEM / CURRENT STATUS:  </a:t>
            </a:r>
          </a:p>
          <a:p>
            <a:pPr marL="571500" indent="-571500">
              <a:buFont typeface="Wingdings" panose="05000000000000000000" pitchFamily="2" charset="2"/>
              <a:buChar char="v"/>
            </a:pPr>
            <a:r>
              <a:rPr lang="en-US" sz="3600" dirty="0"/>
              <a:t>.</a:t>
            </a:r>
          </a:p>
          <a:p>
            <a:pPr marL="571500" indent="-571500">
              <a:buFont typeface="Wingdings" panose="05000000000000000000" pitchFamily="2" charset="2"/>
              <a:buChar char="v"/>
            </a:pPr>
            <a:endParaRPr lang="en-US" sz="3600" dirty="0">
              <a:solidFill>
                <a:schemeClr val="tx1"/>
              </a:solidFill>
            </a:endParaRPr>
          </a:p>
          <a:p>
            <a:endParaRPr lang="en-US" sz="6000" b="1" dirty="0">
              <a:solidFill>
                <a:schemeClr val="tx1"/>
              </a:solidFill>
            </a:endParaRPr>
          </a:p>
        </p:txBody>
      </p:sp>
      <p:sp>
        <p:nvSpPr>
          <p:cNvPr id="59" name="Rectangle 58">
            <a:extLst>
              <a:ext uri="{FF2B5EF4-FFF2-40B4-BE49-F238E27FC236}">
                <a16:creationId xmlns:a16="http://schemas.microsoft.com/office/drawing/2014/main" id="{579AB48F-B5CC-25BA-07C4-8EACBA3571D3}"/>
              </a:ext>
            </a:extLst>
          </p:cNvPr>
          <p:cNvSpPr/>
          <p:nvPr/>
        </p:nvSpPr>
        <p:spPr>
          <a:xfrm>
            <a:off x="16700522" y="19356177"/>
            <a:ext cx="14400000" cy="9213463"/>
          </a:xfrm>
          <a:prstGeom prst="rect">
            <a:avLst/>
          </a:prstGeom>
          <a:no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6000" b="1" dirty="0">
                <a:solidFill>
                  <a:schemeClr val="tx1"/>
                </a:solidFill>
              </a:rPr>
              <a:t>SOLUTION ADOPTED (IF ANY):</a:t>
            </a:r>
          </a:p>
          <a:p>
            <a:pPr marL="571500" indent="-571500">
              <a:buFont typeface="Wingdings" panose="05000000000000000000" pitchFamily="2" charset="2"/>
              <a:buChar char="v"/>
            </a:pPr>
            <a:r>
              <a:rPr lang="en-US" sz="3600" dirty="0">
                <a:solidFill>
                  <a:schemeClr val="tx1"/>
                </a:solidFill>
              </a:rPr>
              <a:t>Reduction of slope angle from 65° to 52–55° in vulnerable zones</a:t>
            </a:r>
          </a:p>
          <a:p>
            <a:pPr marL="571500" indent="-571500">
              <a:buFont typeface="Wingdings" panose="05000000000000000000" pitchFamily="2" charset="2"/>
              <a:buChar char="v"/>
            </a:pPr>
            <a:r>
              <a:rPr lang="en-US" sz="3600" dirty="0">
                <a:solidFill>
                  <a:schemeClr val="tx1"/>
                </a:solidFill>
              </a:rPr>
              <a:t>Controlled blasting with reduced charge per delay (25–30 kg)</a:t>
            </a:r>
          </a:p>
          <a:p>
            <a:pPr marL="571500" indent="-571500">
              <a:buFont typeface="Wingdings" panose="05000000000000000000" pitchFamily="2" charset="2"/>
              <a:buChar char="v"/>
            </a:pPr>
            <a:r>
              <a:rPr lang="en-US" sz="3600" dirty="0">
                <a:solidFill>
                  <a:schemeClr val="tx1"/>
                </a:solidFill>
              </a:rPr>
              <a:t>Installation of garland drains and improved dewatering system</a:t>
            </a:r>
          </a:p>
          <a:p>
            <a:pPr marL="571500" indent="-571500">
              <a:buFont typeface="Wingdings" panose="05000000000000000000" pitchFamily="2" charset="2"/>
              <a:buChar char="v"/>
            </a:pPr>
            <a:r>
              <a:rPr lang="en-US" sz="3600" dirty="0">
                <a:solidFill>
                  <a:schemeClr val="tx1"/>
                </a:solidFill>
              </a:rPr>
              <a:t>Scaling of loose rock from bench faces</a:t>
            </a:r>
          </a:p>
          <a:p>
            <a:pPr marL="571500" indent="-571500">
              <a:buFont typeface="Wingdings" panose="05000000000000000000" pitchFamily="2" charset="2"/>
              <a:buChar char="v"/>
            </a:pPr>
            <a:r>
              <a:rPr lang="en-US" sz="3600" dirty="0">
                <a:solidFill>
                  <a:schemeClr val="tx1"/>
                </a:solidFill>
              </a:rPr>
              <a:t>Restriction of heavy equipment near crest</a:t>
            </a:r>
          </a:p>
          <a:p>
            <a:pPr marL="571500" indent="-571500">
              <a:buFont typeface="Wingdings" panose="05000000000000000000" pitchFamily="2" charset="2"/>
              <a:buChar char="v"/>
            </a:pPr>
            <a:r>
              <a:rPr lang="en-US" sz="3600" dirty="0">
                <a:solidFill>
                  <a:schemeClr val="tx1"/>
                </a:solidFill>
              </a:rPr>
              <a:t>Trial use of crack meters and drone-based monitoring</a:t>
            </a:r>
          </a:p>
          <a:p>
            <a:endParaRPr lang="en-US" sz="6000" b="1" dirty="0">
              <a:solidFill>
                <a:schemeClr val="tx1"/>
              </a:solidFill>
            </a:endParaRPr>
          </a:p>
        </p:txBody>
      </p:sp>
      <p:sp>
        <p:nvSpPr>
          <p:cNvPr id="60" name="Rectangle 59">
            <a:extLst>
              <a:ext uri="{FF2B5EF4-FFF2-40B4-BE49-F238E27FC236}">
                <a16:creationId xmlns:a16="http://schemas.microsoft.com/office/drawing/2014/main" id="{7FC62391-F9E9-342E-7D2A-68EF579BD822}"/>
              </a:ext>
            </a:extLst>
          </p:cNvPr>
          <p:cNvSpPr/>
          <p:nvPr/>
        </p:nvSpPr>
        <p:spPr>
          <a:xfrm>
            <a:off x="16684733" y="28977975"/>
            <a:ext cx="14400000" cy="11007820"/>
          </a:xfrm>
          <a:prstGeom prst="rect">
            <a:avLst/>
          </a:prstGeom>
          <a:no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6000" b="1" dirty="0">
                <a:solidFill>
                  <a:schemeClr val="tx1"/>
                </a:solidFill>
              </a:rPr>
              <a:t>KEY OBSERVATIONS/CHALLENGES:</a:t>
            </a:r>
          </a:p>
          <a:p>
            <a:pPr marL="571500" indent="-571500">
              <a:buFont typeface="Wingdings" panose="05000000000000000000" pitchFamily="2" charset="2"/>
              <a:buChar char="v"/>
            </a:pPr>
            <a:r>
              <a:rPr lang="en-US" sz="3600" dirty="0">
                <a:solidFill>
                  <a:schemeClr val="tx1"/>
                </a:solidFill>
              </a:rPr>
              <a:t>Jointed and stratified rock mass causing planar/wedge failures </a:t>
            </a:r>
          </a:p>
          <a:p>
            <a:pPr marL="571500" indent="-571500">
              <a:buFont typeface="Wingdings" panose="05000000000000000000" pitchFamily="2" charset="2"/>
              <a:buChar char="v"/>
            </a:pPr>
            <a:r>
              <a:rPr lang="en-US" sz="3600" dirty="0">
                <a:solidFill>
                  <a:schemeClr val="tx1"/>
                </a:solidFill>
              </a:rPr>
              <a:t>Weak shale layers acting as slip surfaces </a:t>
            </a:r>
          </a:p>
          <a:p>
            <a:pPr marL="571500" indent="-571500">
              <a:buFont typeface="Wingdings" panose="05000000000000000000" pitchFamily="2" charset="2"/>
              <a:buChar char="v"/>
            </a:pPr>
            <a:r>
              <a:rPr lang="en-US" sz="3600" dirty="0">
                <a:solidFill>
                  <a:schemeClr val="tx1"/>
                </a:solidFill>
              </a:rPr>
              <a:t>Groundwater influence during monsoon </a:t>
            </a:r>
          </a:p>
          <a:p>
            <a:pPr marL="571500" indent="-571500">
              <a:buFont typeface="Wingdings" panose="05000000000000000000" pitchFamily="2" charset="2"/>
              <a:buChar char="v"/>
            </a:pPr>
            <a:r>
              <a:rPr lang="en-US" sz="3600" dirty="0">
                <a:solidFill>
                  <a:schemeClr val="tx1"/>
                </a:solidFill>
              </a:rPr>
              <a:t>Blasting vibration effects on stability </a:t>
            </a:r>
          </a:p>
          <a:p>
            <a:pPr marL="571500" indent="-571500">
              <a:buFont typeface="Wingdings" panose="05000000000000000000" pitchFamily="2" charset="2"/>
              <a:buChar char="v"/>
            </a:pPr>
            <a:r>
              <a:rPr lang="en-US" sz="3600" dirty="0">
                <a:solidFill>
                  <a:schemeClr val="tx1"/>
                </a:solidFill>
              </a:rPr>
              <a:t>Limitations of conventional slope design methods </a:t>
            </a:r>
          </a:p>
          <a:p>
            <a:pPr marL="571500" indent="-571500">
              <a:buFont typeface="Wingdings" panose="05000000000000000000" pitchFamily="2" charset="2"/>
              <a:buChar char="v"/>
            </a:pPr>
            <a:r>
              <a:rPr lang="en-US" sz="3600" dirty="0">
                <a:solidFill>
                  <a:schemeClr val="tx1"/>
                </a:solidFill>
              </a:rPr>
              <a:t>Need for advanced monitoring and predictive modeling approaches </a:t>
            </a:r>
          </a:p>
          <a:p>
            <a:endParaRPr lang="en-US" sz="6000" b="1" dirty="0">
              <a:solidFill>
                <a:schemeClr val="tx1"/>
              </a:solidFill>
            </a:endParaRPr>
          </a:p>
        </p:txBody>
      </p:sp>
      <p:sp>
        <p:nvSpPr>
          <p:cNvPr id="13" name="Rectangle 12">
            <a:extLst>
              <a:ext uri="{FF2B5EF4-FFF2-40B4-BE49-F238E27FC236}">
                <a16:creationId xmlns:a16="http://schemas.microsoft.com/office/drawing/2014/main" id="{00B49615-6AF9-BB6D-46BD-8389F14A6C12}"/>
              </a:ext>
            </a:extLst>
          </p:cNvPr>
          <p:cNvSpPr/>
          <p:nvPr/>
        </p:nvSpPr>
        <p:spPr>
          <a:xfrm>
            <a:off x="17308395" y="23803231"/>
            <a:ext cx="5205046" cy="4358849"/>
          </a:xfrm>
          <a:prstGeom prst="rect">
            <a:avLst/>
          </a:prstGeom>
          <a:solidFill>
            <a:schemeClr val="tx2">
              <a:lumMod val="40000"/>
              <a:lumOff val="60000"/>
            </a:schemeClr>
          </a:solidFill>
          <a:ln>
            <a:solidFill>
              <a:schemeClr val="tx2">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3600" dirty="0">
                <a:solidFill>
                  <a:schemeClr val="tx1"/>
                </a:solidFill>
              </a:rPr>
              <a:t>Pictures</a:t>
            </a:r>
          </a:p>
        </p:txBody>
      </p:sp>
      <p:sp>
        <p:nvSpPr>
          <p:cNvPr id="14" name="Rectangle 13">
            <a:extLst>
              <a:ext uri="{FF2B5EF4-FFF2-40B4-BE49-F238E27FC236}">
                <a16:creationId xmlns:a16="http://schemas.microsoft.com/office/drawing/2014/main" id="{53F0970E-7979-0AE9-C753-B517A4F92DCC}"/>
              </a:ext>
            </a:extLst>
          </p:cNvPr>
          <p:cNvSpPr/>
          <p:nvPr/>
        </p:nvSpPr>
        <p:spPr>
          <a:xfrm>
            <a:off x="24846333" y="23803231"/>
            <a:ext cx="5205046" cy="4358849"/>
          </a:xfrm>
          <a:prstGeom prst="rect">
            <a:avLst/>
          </a:prstGeom>
          <a:solidFill>
            <a:schemeClr val="tx2">
              <a:lumMod val="40000"/>
              <a:lumOff val="60000"/>
            </a:schemeClr>
          </a:solidFill>
          <a:ln>
            <a:solidFill>
              <a:schemeClr val="tx2">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3600" dirty="0">
                <a:solidFill>
                  <a:schemeClr val="tx1"/>
                </a:solidFill>
              </a:rPr>
              <a:t>Pictures</a:t>
            </a:r>
          </a:p>
        </p:txBody>
      </p:sp>
      <p:sp>
        <p:nvSpPr>
          <p:cNvPr id="6" name="Rectangle 5">
            <a:extLst>
              <a:ext uri="{FF2B5EF4-FFF2-40B4-BE49-F238E27FC236}">
                <a16:creationId xmlns:a16="http://schemas.microsoft.com/office/drawing/2014/main" id="{20CDD59E-96FE-FD74-3C4F-32C9A35333C5}"/>
              </a:ext>
            </a:extLst>
          </p:cNvPr>
          <p:cNvSpPr/>
          <p:nvPr/>
        </p:nvSpPr>
        <p:spPr>
          <a:xfrm>
            <a:off x="1314555" y="26954200"/>
            <a:ext cx="14400000" cy="13031595"/>
          </a:xfrm>
          <a:prstGeom prst="rect">
            <a:avLst/>
          </a:prstGeom>
          <a:no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4800" b="1" dirty="0">
                <a:solidFill>
                  <a:schemeClr val="tx1"/>
                </a:solidFill>
              </a:rPr>
              <a:t>DESCRIPTION OF THE PROBLEM / CURRENT STATUS:  </a:t>
            </a:r>
          </a:p>
          <a:p>
            <a:pPr marL="571500" indent="-571500">
              <a:buFont typeface="Wingdings" panose="05000000000000000000" pitchFamily="2" charset="2"/>
              <a:buChar char="v"/>
            </a:pPr>
            <a:r>
              <a:rPr lang="en-US" sz="3600" dirty="0">
                <a:solidFill>
                  <a:schemeClr val="tx1"/>
                </a:solidFill>
              </a:rPr>
              <a:t>Repeated bench failures have been observed over the last 1.5 years, especially in the northern highwall section of the mine.</a:t>
            </a:r>
          </a:p>
          <a:p>
            <a:pPr marL="571500" indent="-571500">
              <a:buFont typeface="Wingdings" panose="05000000000000000000" pitchFamily="2" charset="2"/>
              <a:buChar char="v"/>
            </a:pPr>
            <a:r>
              <a:rPr lang="en-US" sz="3600" dirty="0">
                <a:solidFill>
                  <a:schemeClr val="tx1"/>
                </a:solidFill>
              </a:rPr>
              <a:t>The last major failure occurred on 12 February 2026, involving a bench height of 10 m and a failure width of approximately 35–40 m. </a:t>
            </a:r>
          </a:p>
          <a:p>
            <a:pPr marL="571500" indent="-571500">
              <a:buFont typeface="Wingdings" panose="05000000000000000000" pitchFamily="2" charset="2"/>
              <a:buChar char="v"/>
            </a:pPr>
            <a:r>
              <a:rPr lang="en-US" sz="3600" dirty="0">
                <a:solidFill>
                  <a:schemeClr val="tx1"/>
                </a:solidFill>
              </a:rPr>
              <a:t>The failure resulted in temporary obstruction of haul roads and delay in production for 2–3 days. </a:t>
            </a:r>
          </a:p>
          <a:p>
            <a:pPr marL="571500" indent="-571500">
              <a:buFont typeface="Wingdings" panose="05000000000000000000" pitchFamily="2" charset="2"/>
              <a:buChar char="v"/>
            </a:pPr>
            <a:r>
              <a:rPr lang="en-US" sz="3600" dirty="0">
                <a:solidFill>
                  <a:schemeClr val="tx1"/>
                </a:solidFill>
              </a:rPr>
              <a:t>Failures are primarily occurring along pre-existing joint planes and weak shale layers, further aggravated by blasting vibrations and water ingress.</a:t>
            </a:r>
          </a:p>
          <a:p>
            <a:pPr marL="571500" indent="-571500">
              <a:buFont typeface="Wingdings" panose="05000000000000000000" pitchFamily="2" charset="2"/>
              <a:buChar char="v"/>
            </a:pPr>
            <a:endParaRPr lang="en-US" sz="3600" dirty="0">
              <a:solidFill>
                <a:schemeClr val="tx1"/>
              </a:solidFill>
            </a:endParaRPr>
          </a:p>
          <a:p>
            <a:r>
              <a:rPr lang="en-US" sz="3600" dirty="0">
                <a:solidFill>
                  <a:schemeClr val="tx1"/>
                </a:solidFill>
              </a:rPr>
              <a:t>Current Status:</a:t>
            </a:r>
          </a:p>
          <a:p>
            <a:pPr marL="571500" indent="-571500">
              <a:buFont typeface="Wingdings" panose="05000000000000000000" pitchFamily="2" charset="2"/>
              <a:buChar char="v"/>
            </a:pPr>
            <a:r>
              <a:rPr lang="en-US" sz="3600" dirty="0">
                <a:solidFill>
                  <a:schemeClr val="tx1"/>
                </a:solidFill>
              </a:rPr>
              <a:t>The failed zone has been partially stabilized by removing loose material and re-profiling the slope. </a:t>
            </a:r>
          </a:p>
          <a:p>
            <a:pPr marL="571500" indent="-571500">
              <a:buFont typeface="Wingdings" panose="05000000000000000000" pitchFamily="2" charset="2"/>
              <a:buChar char="v"/>
            </a:pPr>
            <a:r>
              <a:rPr lang="en-US" sz="3600" dirty="0">
                <a:solidFill>
                  <a:schemeClr val="tx1"/>
                </a:solidFill>
              </a:rPr>
              <a:t>Monitoring is being carried out through visual inspection and periodic survey measurements. </a:t>
            </a:r>
          </a:p>
          <a:p>
            <a:pPr marL="571500" indent="-571500">
              <a:buFont typeface="Wingdings" panose="05000000000000000000" pitchFamily="2" charset="2"/>
              <a:buChar char="v"/>
            </a:pPr>
            <a:r>
              <a:rPr lang="en-US" sz="3600" dirty="0">
                <a:solidFill>
                  <a:schemeClr val="tx1"/>
                </a:solidFill>
              </a:rPr>
              <a:t>Minor cracks are still visible, indicating potential instability. </a:t>
            </a:r>
          </a:p>
          <a:p>
            <a:pPr marL="571500" indent="-571500">
              <a:buFont typeface="Wingdings" panose="05000000000000000000" pitchFamily="2" charset="2"/>
              <a:buChar char="v"/>
            </a:pPr>
            <a:r>
              <a:rPr lang="en-US" sz="3600" dirty="0">
                <a:solidFill>
                  <a:schemeClr val="tx1"/>
                </a:solidFill>
              </a:rPr>
              <a:t>Future operations in the affected zone are being carried out cautiously with restricted equipment </a:t>
            </a:r>
            <a:r>
              <a:rPr lang="en-US" sz="3600" dirty="0"/>
              <a:t>movement.</a:t>
            </a:r>
          </a:p>
          <a:p>
            <a:pPr marL="571500" indent="-571500">
              <a:buFont typeface="Wingdings" panose="05000000000000000000" pitchFamily="2" charset="2"/>
              <a:buChar char="v"/>
            </a:pPr>
            <a:endParaRPr lang="en-US" sz="3600" dirty="0">
              <a:solidFill>
                <a:schemeClr val="tx1"/>
              </a:solidFill>
            </a:endParaRPr>
          </a:p>
          <a:p>
            <a:endParaRPr lang="en-US" sz="6000" b="1" dirty="0">
              <a:solidFill>
                <a:schemeClr val="tx1"/>
              </a:solidFill>
            </a:endParaRPr>
          </a:p>
        </p:txBody>
      </p:sp>
      <p:sp>
        <p:nvSpPr>
          <p:cNvPr id="7" name="Rectangle 6">
            <a:extLst>
              <a:ext uri="{FF2B5EF4-FFF2-40B4-BE49-F238E27FC236}">
                <a16:creationId xmlns:a16="http://schemas.microsoft.com/office/drawing/2014/main" id="{44283329-6B65-0F03-DF64-76C085425AD5}"/>
              </a:ext>
            </a:extLst>
          </p:cNvPr>
          <p:cNvSpPr/>
          <p:nvPr/>
        </p:nvSpPr>
        <p:spPr>
          <a:xfrm>
            <a:off x="18097683" y="10484276"/>
            <a:ext cx="5205046" cy="4358849"/>
          </a:xfrm>
          <a:prstGeom prst="rect">
            <a:avLst/>
          </a:prstGeom>
          <a:solidFill>
            <a:schemeClr val="tx2">
              <a:lumMod val="40000"/>
              <a:lumOff val="60000"/>
            </a:schemeClr>
          </a:solidFill>
          <a:ln>
            <a:solidFill>
              <a:schemeClr val="tx2">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3600" dirty="0">
                <a:solidFill>
                  <a:schemeClr val="tx1"/>
                </a:solidFill>
              </a:rPr>
              <a:t>Pictures</a:t>
            </a:r>
          </a:p>
        </p:txBody>
      </p:sp>
      <p:sp>
        <p:nvSpPr>
          <p:cNvPr id="8" name="Rectangle 7">
            <a:extLst>
              <a:ext uri="{FF2B5EF4-FFF2-40B4-BE49-F238E27FC236}">
                <a16:creationId xmlns:a16="http://schemas.microsoft.com/office/drawing/2014/main" id="{442546E2-8797-A98A-41B7-61DDA011CF97}"/>
              </a:ext>
            </a:extLst>
          </p:cNvPr>
          <p:cNvSpPr/>
          <p:nvPr/>
        </p:nvSpPr>
        <p:spPr>
          <a:xfrm>
            <a:off x="23900522" y="10484275"/>
            <a:ext cx="5205046" cy="4358849"/>
          </a:xfrm>
          <a:prstGeom prst="rect">
            <a:avLst/>
          </a:prstGeom>
          <a:solidFill>
            <a:schemeClr val="tx2">
              <a:lumMod val="40000"/>
              <a:lumOff val="60000"/>
            </a:schemeClr>
          </a:solidFill>
          <a:ln>
            <a:solidFill>
              <a:schemeClr val="tx2">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3600" dirty="0">
                <a:solidFill>
                  <a:schemeClr val="tx1"/>
                </a:solidFill>
              </a:rPr>
              <a:t>Pictures</a:t>
            </a:r>
          </a:p>
        </p:txBody>
      </p:sp>
    </p:spTree>
    <p:extLst>
      <p:ext uri="{BB962C8B-B14F-4D97-AF65-F5344CB8AC3E}">
        <p14:creationId xmlns:p14="http://schemas.microsoft.com/office/powerpoint/2010/main" val="269572366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4921</TotalTime>
  <Words>628</Words>
  <Application>Microsoft Office PowerPoint</Application>
  <PresentationFormat>Custom</PresentationFormat>
  <Paragraphs>49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Wingdings</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Satyabrata Behera</cp:lastModifiedBy>
  <cp:revision>45</cp:revision>
  <dcterms:created xsi:type="dcterms:W3CDTF">2024-02-06T18:44:48Z</dcterms:created>
  <dcterms:modified xsi:type="dcterms:W3CDTF">2026-04-16T05:38:28Z</dcterms:modified>
</cp:coreProperties>
</file>